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77" r:id="rId12"/>
    <p:sldId id="266" r:id="rId13"/>
    <p:sldId id="276" r:id="rId14"/>
    <p:sldId id="275" r:id="rId15"/>
    <p:sldId id="272" r:id="rId16"/>
    <p:sldId id="273" r:id="rId17"/>
    <p:sldId id="267" r:id="rId18"/>
    <p:sldId id="268" r:id="rId19"/>
    <p:sldId id="269" r:id="rId20"/>
    <p:sldId id="270" r:id="rId21"/>
    <p:sldId id="271" r:id="rId22"/>
    <p:sldId id="279" r:id="rId23"/>
    <p:sldId id="281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26/03/25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8"/>
            <a:ext cx="9144000" cy="49974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22921" y="3114841"/>
            <a:ext cx="6498158" cy="1724867"/>
          </a:xfrm>
        </p:spPr>
        <p:txBody>
          <a:bodyPr/>
          <a:lstStyle/>
          <a:p>
            <a:r>
              <a:rPr lang="it-IT" sz="2800" b="1" dirty="0" smtClean="0"/>
              <a:t>ENDOSCOPIA BARIATRICA TRA LINEE GUIDA E REALTA’</a:t>
            </a:r>
            <a:endParaRPr lang="it-IT" sz="28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22921" y="5010169"/>
            <a:ext cx="6498159" cy="1313094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 smtClean="0"/>
              <a:t>LUCA LEURATTI</a:t>
            </a:r>
          </a:p>
          <a:p>
            <a:r>
              <a:rPr lang="it-IT" dirty="0" smtClean="0"/>
              <a:t>CHIRURGIA BARIATRICA ED ENDOSCOPIA BARIATRICA</a:t>
            </a:r>
          </a:p>
          <a:p>
            <a:r>
              <a:rPr lang="it-IT" dirty="0" smtClean="0"/>
              <a:t>SANTA MARIA NUOVA FIRENZE</a:t>
            </a:r>
          </a:p>
          <a:p>
            <a:r>
              <a:rPr lang="it-IT" dirty="0" smtClean="0"/>
              <a:t>USL TOSCANA CENTRO</a:t>
            </a:r>
          </a:p>
          <a:p>
            <a:r>
              <a:rPr lang="it-IT" b="1" i="1" u="sng" dirty="0" smtClean="0"/>
              <a:t>DOTT E. FACCHIANO</a:t>
            </a:r>
          </a:p>
        </p:txBody>
      </p:sp>
    </p:spTree>
    <p:extLst>
      <p:ext uri="{BB962C8B-B14F-4D97-AF65-F5344CB8AC3E}">
        <p14:creationId xmlns:p14="http://schemas.microsoft.com/office/powerpoint/2010/main" val="99237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SEZIONE ENDOSCOPIA BARIATRICA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2135" t="45758" r="31140"/>
          <a:stretch/>
        </p:blipFill>
        <p:spPr>
          <a:xfrm>
            <a:off x="360947" y="3556000"/>
            <a:ext cx="5186947" cy="24349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2135" t="28485" r="31140" b="34290"/>
          <a:stretch/>
        </p:blipFill>
        <p:spPr>
          <a:xfrm>
            <a:off x="360947" y="1577473"/>
            <a:ext cx="5186947" cy="167105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97627" y="2017249"/>
            <a:ext cx="338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ANCHE INTUITIVAMENTE UNA PROCEDURA ENDOSCOPICA HA RISCHIO PIU’ BASSO DI UN INTERVENTO CHIRURGICO</a:t>
            </a:r>
            <a:endParaRPr lang="it-IT" sz="1400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697627" y="3778211"/>
            <a:ext cx="338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QUALE CHIRURGO PROPORREBBE UNA PLICATURA ENDOSCOPICA A UN PAZIENTE DIABETICO </a:t>
            </a:r>
          </a:p>
          <a:p>
            <a:r>
              <a:rPr lang="it-IT" sz="1400" dirty="0" smtClean="0">
                <a:latin typeface="Arial"/>
                <a:cs typeface="Arial"/>
              </a:rPr>
              <a:t>“FIT FOR SURGERY”?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759115" y="5183832"/>
            <a:ext cx="338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SOPRATTUTTO CON DEI COSTI ABBASTANZA VICINI PARLANDO DI TECNICHE DI SUTURA ENDOSCOPICA</a:t>
            </a:r>
          </a:p>
        </p:txBody>
      </p:sp>
    </p:spTree>
    <p:extLst>
      <p:ext uri="{BB962C8B-B14F-4D97-AF65-F5344CB8AC3E}">
        <p14:creationId xmlns:p14="http://schemas.microsoft.com/office/powerpoint/2010/main" val="22237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551419"/>
            <a:ext cx="8042276" cy="1336956"/>
          </a:xfrm>
        </p:spPr>
        <p:txBody>
          <a:bodyPr/>
          <a:lstStyle/>
          <a:p>
            <a:r>
              <a:rPr lang="it-IT" sz="3600" dirty="0" smtClean="0"/>
              <a:t>COME SI GIUSTIFICA LA PROPOSTA DI UNA ENDOPLICATURA IN UN PAZIENTE DIABETICO?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5117" t="18857" r="27508" b="39236"/>
          <a:stretch/>
        </p:blipFill>
        <p:spPr>
          <a:xfrm>
            <a:off x="2975334" y="2023995"/>
            <a:ext cx="2540001" cy="335547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63145" y="5567924"/>
            <a:ext cx="526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DALLE NUOVE LINEE GUIDA</a:t>
            </a:r>
          </a:p>
        </p:txBody>
      </p:sp>
    </p:spTree>
    <p:extLst>
      <p:ext uri="{BB962C8B-B14F-4D97-AF65-F5344CB8AC3E}">
        <p14:creationId xmlns:p14="http://schemas.microsoft.com/office/powerpoint/2010/main" val="372633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z="3600" dirty="0" smtClean="0"/>
              <a:t>PRIMA DIVERGENZA CON LA PRATICA CLINICA</a:t>
            </a:r>
            <a:endParaRPr lang="it-IT" sz="3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55117" t="18857" r="27508" b="39236"/>
          <a:stretch/>
        </p:blipFill>
        <p:spPr>
          <a:xfrm>
            <a:off x="324452" y="1444532"/>
            <a:ext cx="2540001" cy="33554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5585" t="16870" r="8626" b="27440"/>
          <a:stretch/>
        </p:blipFill>
        <p:spPr>
          <a:xfrm>
            <a:off x="3982809" y="1444532"/>
            <a:ext cx="4478421" cy="18610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64215" t="6018" b="19382"/>
          <a:stretch/>
        </p:blipFill>
        <p:spPr>
          <a:xfrm>
            <a:off x="2999898" y="3305566"/>
            <a:ext cx="3272176" cy="334877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65708" t="12015" r="2781" b="52674"/>
          <a:stretch/>
        </p:blipFill>
        <p:spPr>
          <a:xfrm>
            <a:off x="6222754" y="3305566"/>
            <a:ext cx="2881290" cy="15850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4807263"/>
            <a:ext cx="307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REMISSIONE COMPLETA DEL DIABETE DOPO PROCEDURE ENDOSCOPICHE</a:t>
            </a:r>
          </a:p>
          <a:p>
            <a:pPr algn="ctr"/>
            <a:r>
              <a:rPr lang="it-IT" sz="1400" dirty="0" smtClean="0">
                <a:latin typeface="Arial"/>
                <a:cs typeface="Arial"/>
              </a:rPr>
              <a:t>RISPETTO AI CONTROLLI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87058" y="3947685"/>
            <a:ext cx="307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1 ANNO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148280" y="5742351"/>
            <a:ext cx="307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/>
                <a:cs typeface="Arial"/>
              </a:rPr>
              <a:t>3</a:t>
            </a:r>
            <a:r>
              <a:rPr lang="it-IT" sz="1400" dirty="0" smtClean="0">
                <a:latin typeface="Arial"/>
                <a:cs typeface="Arial"/>
              </a:rPr>
              <a:t> ANNI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46399" y="3793796"/>
            <a:ext cx="307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5 ANNI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066589" y="5373019"/>
            <a:ext cx="3077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REMISSIONE COMPLETA DEL DIABETE DOPO RYGB</a:t>
            </a:r>
          </a:p>
          <a:p>
            <a:pPr algn="ctr"/>
            <a:r>
              <a:rPr lang="it-IT" sz="1400" dirty="0" smtClean="0">
                <a:latin typeface="Arial"/>
                <a:cs typeface="Arial"/>
              </a:rPr>
              <a:t>RISPETTO AI CONTROLLI</a:t>
            </a:r>
          </a:p>
        </p:txBody>
      </p:sp>
    </p:spTree>
    <p:extLst>
      <p:ext uri="{BB962C8B-B14F-4D97-AF65-F5344CB8AC3E}">
        <p14:creationId xmlns:p14="http://schemas.microsoft.com/office/powerpoint/2010/main" val="143252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z="3600" dirty="0" smtClean="0"/>
              <a:t>E COME PERDITA DI PESO?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6833" t="10354" r="13838" b="47994"/>
          <a:stretch/>
        </p:blipFill>
        <p:spPr>
          <a:xfrm>
            <a:off x="308241" y="1539148"/>
            <a:ext cx="5178467" cy="19869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9603" t="9819" r="44851" b="59836"/>
          <a:stretch/>
        </p:blipFill>
        <p:spPr>
          <a:xfrm>
            <a:off x="36524" y="3858974"/>
            <a:ext cx="2848621" cy="18493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7103" t="18701" r="12759" b="37386"/>
          <a:stretch/>
        </p:blipFill>
        <p:spPr>
          <a:xfrm>
            <a:off x="3092513" y="3661710"/>
            <a:ext cx="5499038" cy="21945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84369" y="2253785"/>
            <a:ext cx="307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HA DAVVERO SENSO CONFRONTARE PROCEDURE ENDOSCOPICHE CON QUELLE CHIRURGICHE?</a:t>
            </a:r>
          </a:p>
        </p:txBody>
      </p:sp>
    </p:spTree>
    <p:extLst>
      <p:ext uri="{BB962C8B-B14F-4D97-AF65-F5344CB8AC3E}">
        <p14:creationId xmlns:p14="http://schemas.microsoft.com/office/powerpoint/2010/main" val="22920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z="3600" dirty="0" smtClean="0"/>
              <a:t>LINEE GUIDA ALTERNATIVE: NICE GUIDELINES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2788" t="12780" r="25839" b="47007"/>
          <a:stretch/>
        </p:blipFill>
        <p:spPr>
          <a:xfrm>
            <a:off x="179384" y="4318228"/>
            <a:ext cx="4697609" cy="20096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2248" t="14260" r="22063" b="44293"/>
          <a:stretch/>
        </p:blipFill>
        <p:spPr>
          <a:xfrm>
            <a:off x="123297" y="1528794"/>
            <a:ext cx="5092159" cy="20712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b="56875"/>
          <a:stretch/>
        </p:blipFill>
        <p:spPr>
          <a:xfrm>
            <a:off x="5018180" y="1444532"/>
            <a:ext cx="4031805" cy="95025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07281" y="2780410"/>
            <a:ext cx="307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PERDITA DI PESO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06299" y="4750070"/>
            <a:ext cx="307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REMISSIONE DEL DIABETE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4956532" y="2989555"/>
            <a:ext cx="974045" cy="12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5055166" y="4954316"/>
            <a:ext cx="974045" cy="12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l="24000" t="26349" r="21928" b="58237"/>
          <a:stretch/>
        </p:blipFill>
        <p:spPr>
          <a:xfrm>
            <a:off x="271254" y="3600064"/>
            <a:ext cx="4944202" cy="770337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>
            <a:off x="937055" y="4256583"/>
            <a:ext cx="29098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1627518" y="5363110"/>
            <a:ext cx="2798838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38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z="3200" dirty="0" smtClean="0"/>
              <a:t>HA SENSO UN CONFRONTO ENDOBARIATRICA-BARIATRICA?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7777" t="6859" r="18909" b="9531"/>
          <a:stretch/>
        </p:blipFill>
        <p:spPr>
          <a:xfrm>
            <a:off x="364169" y="2679707"/>
            <a:ext cx="4874980" cy="41782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8817" t="2760" r="17118" b="55982"/>
          <a:stretch/>
        </p:blipFill>
        <p:spPr>
          <a:xfrm>
            <a:off x="364169" y="1456861"/>
            <a:ext cx="3212079" cy="1130522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2690115" y="3222475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678650" y="3522823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715306" y="4131395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715306" y="5418062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715306" y="5743068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715306" y="6043415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678650" y="6331434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3893650" y="6331434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893650" y="3522823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917445" y="3219207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3893317" y="4131395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3893317" y="5403492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3893317" y="5732950"/>
            <a:ext cx="32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/>
          <a:srcRect l="28109" t="13985" r="24562" b="35481"/>
          <a:stretch/>
        </p:blipFill>
        <p:spPr>
          <a:xfrm>
            <a:off x="5239149" y="3319355"/>
            <a:ext cx="3809873" cy="222321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5"/>
          <a:srcRect l="27238" t="15247" r="12355" b="20609"/>
          <a:stretch/>
        </p:blipFill>
        <p:spPr>
          <a:xfrm>
            <a:off x="5360907" y="1444532"/>
            <a:ext cx="3230644" cy="1874823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5239149" y="1615098"/>
            <a:ext cx="0" cy="4716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5684369" y="5725230"/>
            <a:ext cx="3077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rial"/>
                <a:cs typeface="Arial"/>
              </a:rPr>
              <a:t>HA SENSO SOLO SE SI RELATIVIZZA IL CONCETTO DI “RISULTATO”</a:t>
            </a:r>
          </a:p>
        </p:txBody>
      </p:sp>
    </p:spTree>
    <p:extLst>
      <p:ext uri="{BB962C8B-B14F-4D97-AF65-F5344CB8AC3E}">
        <p14:creationId xmlns:p14="http://schemas.microsoft.com/office/powerpoint/2010/main" val="28095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255524"/>
            <a:ext cx="8042276" cy="1336956"/>
          </a:xfrm>
        </p:spPr>
        <p:txBody>
          <a:bodyPr/>
          <a:lstStyle/>
          <a:p>
            <a:r>
              <a:rPr lang="it-IT" sz="3200" dirty="0" smtClean="0"/>
              <a:t>POSSONO CONVIVERE MODI COSI’ DIVERSI DI APPROCCIARE UN PROBLEMA?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1979" t="28569" r="50649" b="7040"/>
          <a:stretch/>
        </p:blipFill>
        <p:spPr>
          <a:xfrm>
            <a:off x="295912" y="3020601"/>
            <a:ext cx="2502925" cy="32178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3193" t="10067" r="19231" b="54655"/>
          <a:stretch/>
        </p:blipFill>
        <p:spPr>
          <a:xfrm>
            <a:off x="295912" y="1682834"/>
            <a:ext cx="3994818" cy="13377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3193" t="48306" r="50379" b="14935"/>
          <a:stretch/>
        </p:blipFill>
        <p:spPr>
          <a:xfrm>
            <a:off x="2909804" y="3119234"/>
            <a:ext cx="2416619" cy="18370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0765" t="25115" r="33088" b="58109"/>
          <a:stretch/>
        </p:blipFill>
        <p:spPr>
          <a:xfrm>
            <a:off x="2814401" y="4980912"/>
            <a:ext cx="6329599" cy="125755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93588" y="2175472"/>
            <a:ext cx="28851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ABBIAMO FATTO TANTA FATICA PER RICONOSCERE UN RUOLO MULTIDISCIPLINARE ED INCLUSIVO DI ALTRE SPECIALITA’ CHE SEMBRA DI TORNARE INDIETRO DI VENT’ANNI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993521" y="2145244"/>
            <a:ext cx="81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851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SECONDA DIVERGENZA CON LA PRATICA CLINICA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2427" t="26102" r="9211" b="14337"/>
          <a:stretch/>
        </p:blipFill>
        <p:spPr>
          <a:xfrm>
            <a:off x="1136316" y="1684442"/>
            <a:ext cx="7165473" cy="26736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69298" t="43971" r="9210" b="44712"/>
          <a:stretch/>
        </p:blipFill>
        <p:spPr>
          <a:xfrm>
            <a:off x="6336632" y="4358126"/>
            <a:ext cx="1965157" cy="508001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49275" y="4892864"/>
            <a:ext cx="8042276" cy="8207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ANALISI DEI COSTI NON COMPARATA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426031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dirty="0" smtClean="0"/>
              <a:t>IN ALTRE PAROLE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88737" y="1852842"/>
            <a:ext cx="689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LE LINEE GUIDA NON SERVONO A STABILIRE QUALE TRATTAMENTO E’ PIU’ VANTAGGIOSO PER IL PAZIENTE O PER IL SISTEMA SANITARIO IN ESSERE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94089" y="2553330"/>
            <a:ext cx="689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LE LINEE GUIDA DEFINISCONO DEI CONFINI DI INTERVENTO ALL’INTERNO DEI QUALI I CLINICI POSSONO MUOVERSI CASO PER CASO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21352" y="4460693"/>
            <a:ext cx="6898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Arial"/>
                <a:cs typeface="Arial"/>
              </a:rPr>
              <a:t>E’ PROPONIBILE UN MODELLO SIMILE PER LE PROCEDURE ENDOSCOPICHE?</a:t>
            </a:r>
          </a:p>
        </p:txBody>
      </p:sp>
      <p:sp>
        <p:nvSpPr>
          <p:cNvPr id="8" name="Freccia destra con strisce 7"/>
          <p:cNvSpPr/>
          <p:nvPr/>
        </p:nvSpPr>
        <p:spPr>
          <a:xfrm rot="5400000">
            <a:off x="3943684" y="3368839"/>
            <a:ext cx="1069474" cy="45452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19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FONDATORI VEDEVANO LONTANO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652245"/>
            <a:ext cx="2990958" cy="383688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43135" y="1652245"/>
            <a:ext cx="3840445" cy="31085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IL MONDO DELLA CHIRURGIA DELL’OBESITA’ HA VISTO 3 GRANDI EPOCHE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 smtClean="0">
                <a:latin typeface="Arial"/>
                <a:cs typeface="Arial"/>
              </a:rPr>
              <a:t>L’EPOCA DEI PIONIERI (COME LO STESSO PROF. SCOPINARO) IN CUI QUESTO MONDO VENIVA CREATO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 smtClean="0">
                <a:latin typeface="Arial"/>
                <a:cs typeface="Arial"/>
              </a:rPr>
              <a:t>L’EPOCA DEGLI SCIENZIATI, IN CUI SI CAPIVA IL PERCHE’ QUESTO MONDO FUNZIONAVA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 smtClean="0">
                <a:latin typeface="Arial"/>
                <a:cs typeface="Arial"/>
              </a:rPr>
              <a:t>L’EPOCA DEI PROFESSIONISTI IN CUI L’OBIETTIVO E’ OFFRIRE UN TRATTAMENTO AL MAGGIOR NUMERO DI PAZIENTE CANDIDABILI A TALE CURA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540233" y="4962026"/>
            <a:ext cx="540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Arial"/>
                <a:cs typeface="Arial"/>
              </a:rPr>
              <a:t>L’ENDOSCOPIA BARIATRICA E’ IN UNA FASE ANCORA PIONIERISTICA QUANDO CI SI ASPETTA GIA’ UNO STANDARD REPLICABILE</a:t>
            </a:r>
          </a:p>
        </p:txBody>
      </p:sp>
    </p:spTree>
    <p:extLst>
      <p:ext uri="{BB962C8B-B14F-4D97-AF65-F5344CB8AC3E}">
        <p14:creationId xmlns:p14="http://schemas.microsoft.com/office/powerpoint/2010/main" val="366648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214520"/>
            <a:ext cx="8042276" cy="1336956"/>
          </a:xfrm>
        </p:spPr>
        <p:txBody>
          <a:bodyPr/>
          <a:lstStyle/>
          <a:p>
            <a:r>
              <a:rPr lang="it-IT" dirty="0" smtClean="0"/>
              <a:t>STORIA ENDOSCOPIA BARIATRICA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600200"/>
            <a:ext cx="8369300" cy="3657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22316" y="5507789"/>
            <a:ext cx="244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GARREN-EDWARD BUBBLE 1985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49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dirty="0" smtClean="0"/>
              <a:t>ETEROGENEITA’ DI RISULTATI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27174" y="1852842"/>
            <a:ext cx="7964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rial"/>
                <a:cs typeface="Arial"/>
              </a:rPr>
              <a:t>APPLICABILITA’ DELLE METODICHE ENDOSCOPICHE ESTREMAMENTE AMPIA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88" y="2980022"/>
            <a:ext cx="6130933" cy="3544041"/>
          </a:xfrm>
          <a:prstGeom prst="rect">
            <a:avLst/>
          </a:prstGeom>
        </p:spPr>
      </p:pic>
      <p:sp>
        <p:nvSpPr>
          <p:cNvPr id="7" name="Fumetto 1 6"/>
          <p:cNvSpPr/>
          <p:nvPr/>
        </p:nvSpPr>
        <p:spPr>
          <a:xfrm>
            <a:off x="7319296" y="2980022"/>
            <a:ext cx="1053768" cy="682727"/>
          </a:xfrm>
          <a:prstGeom prst="wedgeRectCallout">
            <a:avLst>
              <a:gd name="adj1" fmla="val -77851"/>
              <a:gd name="adj2" fmla="val 192449"/>
            </a:avLst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/>
              <a:t>Intra </a:t>
            </a:r>
            <a:r>
              <a:rPr lang="it-IT" sz="1000" dirty="0" err="1" smtClean="0"/>
              <a:t>gastric</a:t>
            </a:r>
            <a:r>
              <a:rPr lang="it-IT" sz="1000" dirty="0" smtClean="0"/>
              <a:t> </a:t>
            </a:r>
            <a:r>
              <a:rPr lang="it-IT" sz="1000" dirty="0" err="1" smtClean="0"/>
              <a:t>technologies</a:t>
            </a:r>
            <a:r>
              <a:rPr lang="it-IT" sz="1000" dirty="0" smtClean="0"/>
              <a:t> and or </a:t>
            </a:r>
            <a:r>
              <a:rPr lang="it-IT" sz="1000" dirty="0" err="1" smtClean="0"/>
              <a:t>approach</a:t>
            </a:r>
            <a:endParaRPr lang="it-IT" sz="1000" dirty="0"/>
          </a:p>
        </p:txBody>
      </p:sp>
      <p:sp>
        <p:nvSpPr>
          <p:cNvPr id="8" name="Fumetto 1 7"/>
          <p:cNvSpPr/>
          <p:nvPr/>
        </p:nvSpPr>
        <p:spPr>
          <a:xfrm>
            <a:off x="6792412" y="5833211"/>
            <a:ext cx="1053768" cy="682727"/>
          </a:xfrm>
          <a:prstGeom prst="wedgeRectCallout">
            <a:avLst>
              <a:gd name="adj1" fmla="val -155603"/>
              <a:gd name="adj2" fmla="val -311551"/>
            </a:avLst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/>
              <a:t>Intra </a:t>
            </a:r>
            <a:r>
              <a:rPr lang="it-IT" sz="1000" dirty="0" err="1" smtClean="0"/>
              <a:t>gastric</a:t>
            </a:r>
            <a:r>
              <a:rPr lang="it-IT" sz="1000" dirty="0" smtClean="0"/>
              <a:t> </a:t>
            </a:r>
            <a:r>
              <a:rPr lang="it-IT" sz="1000" dirty="0" err="1" smtClean="0"/>
              <a:t>technologies</a:t>
            </a:r>
            <a:r>
              <a:rPr lang="it-IT" sz="1000" dirty="0" smtClean="0"/>
              <a:t> and or </a:t>
            </a:r>
            <a:r>
              <a:rPr lang="it-IT" sz="1000" dirty="0" err="1" smtClean="0"/>
              <a:t>approach</a:t>
            </a:r>
            <a:endParaRPr lang="it-IT" sz="1000" dirty="0"/>
          </a:p>
        </p:txBody>
      </p:sp>
      <p:cxnSp>
        <p:nvCxnSpPr>
          <p:cNvPr id="10" name="Connettore 1 9"/>
          <p:cNvCxnSpPr/>
          <p:nvPr/>
        </p:nvCxnSpPr>
        <p:spPr>
          <a:xfrm flipH="1">
            <a:off x="6923290" y="3891548"/>
            <a:ext cx="13655" cy="1406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114121" y="4674818"/>
            <a:ext cx="1672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Limite chirurgico per rischio eccessivo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6923290" y="5297967"/>
            <a:ext cx="5462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14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49275" y="317169"/>
            <a:ext cx="8042276" cy="1336956"/>
          </a:xfrm>
        </p:spPr>
        <p:txBody>
          <a:bodyPr/>
          <a:lstStyle/>
          <a:p>
            <a:r>
              <a:rPr lang="it-IT" sz="3200" dirty="0" smtClean="0"/>
              <a:t>TERZA DIVERGENZA CON LA PRATICA CLINICA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87737" y="1861838"/>
            <a:ext cx="7249853" cy="138499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rial"/>
                <a:cs typeface="Arial"/>
              </a:rPr>
              <a:t>NON E’ PREVISTA UNA PROGRESSIONE DI TIPO ENTROPICO NELLE POSSIBILI PRATICHE REVISIONALI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7" y="3760341"/>
            <a:ext cx="910232" cy="9102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60" y="3791656"/>
            <a:ext cx="979553" cy="8419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441" y="3548145"/>
            <a:ext cx="953303" cy="133462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84" y="3701632"/>
            <a:ext cx="1059744" cy="10597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53907" r="9425"/>
          <a:stretch/>
        </p:blipFill>
        <p:spPr>
          <a:xfrm>
            <a:off x="5920726" y="3458066"/>
            <a:ext cx="873740" cy="155139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l="62970" t="4769" r="6041" b="5999"/>
          <a:stretch/>
        </p:blipFill>
        <p:spPr>
          <a:xfrm>
            <a:off x="7492533" y="3438968"/>
            <a:ext cx="938730" cy="1862497"/>
          </a:xfrm>
          <a:prstGeom prst="rect">
            <a:avLst/>
          </a:prstGeom>
        </p:spPr>
      </p:pic>
      <p:cxnSp>
        <p:nvCxnSpPr>
          <p:cNvPr id="13" name="Connettore 2 12"/>
          <p:cNvCxnSpPr>
            <a:stCxn id="6" idx="3"/>
            <a:endCxn id="7" idx="1"/>
          </p:cNvCxnSpPr>
          <p:nvPr/>
        </p:nvCxnSpPr>
        <p:spPr>
          <a:xfrm flipV="1">
            <a:off x="1031709" y="4212621"/>
            <a:ext cx="447851" cy="2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7" idx="3"/>
            <a:endCxn id="8" idx="1"/>
          </p:cNvCxnSpPr>
          <p:nvPr/>
        </p:nvCxnSpPr>
        <p:spPr>
          <a:xfrm>
            <a:off x="2459113" y="4212621"/>
            <a:ext cx="549328" cy="2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8" idx="3"/>
            <a:endCxn id="9" idx="1"/>
          </p:cNvCxnSpPr>
          <p:nvPr/>
        </p:nvCxnSpPr>
        <p:spPr>
          <a:xfrm>
            <a:off x="3961744" y="4215457"/>
            <a:ext cx="443040" cy="1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9" idx="3"/>
            <a:endCxn id="10" idx="1"/>
          </p:cNvCxnSpPr>
          <p:nvPr/>
        </p:nvCxnSpPr>
        <p:spPr>
          <a:xfrm>
            <a:off x="5464528" y="4231504"/>
            <a:ext cx="456198" cy="2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0" idx="3"/>
          </p:cNvCxnSpPr>
          <p:nvPr/>
        </p:nvCxnSpPr>
        <p:spPr>
          <a:xfrm>
            <a:off x="6794466" y="4233765"/>
            <a:ext cx="6980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49275" y="5204965"/>
            <a:ext cx="33222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NON CI SONO STUDI CHE DIMOSTRINO L’INUTILITA’ DELLA REGRESSIONE IN QUESTA SEQUENZA AI SOLI FINI DELLA PERDITA DI PESO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3855456" y="5844500"/>
            <a:ext cx="549328" cy="2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647643" y="5301465"/>
            <a:ext cx="3322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A MAGGIOR RAGIONE NELLE PROCEDURE REVISIONALI ENDOSCOPICHE CHE POSSONO SOLO AUMENTARE LA COMPONENTE RESTRITTIVA AL MOMENTO</a:t>
            </a:r>
          </a:p>
        </p:txBody>
      </p:sp>
    </p:spTree>
    <p:extLst>
      <p:ext uri="{BB962C8B-B14F-4D97-AF65-F5344CB8AC3E}">
        <p14:creationId xmlns:p14="http://schemas.microsoft.com/office/powerpoint/2010/main" val="359360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0009" t="7910" r="19223" b="8674"/>
          <a:stretch/>
        </p:blipFill>
        <p:spPr>
          <a:xfrm>
            <a:off x="0" y="0"/>
            <a:ext cx="4995979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80920" y="1738656"/>
            <a:ext cx="20960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BARIATRICO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2789" y="2166208"/>
            <a:ext cx="163984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BYPASS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44357" y="2178847"/>
            <a:ext cx="163984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SLEEVE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93539" y="3884699"/>
            <a:ext cx="174637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ENDOBARIATRICA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647437" y="3860661"/>
            <a:ext cx="163984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FARMACI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702789" y="2486624"/>
            <a:ext cx="1639848" cy="12216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TERMINATO</a:t>
            </a:r>
            <a:endParaRPr lang="it-IT" dirty="0"/>
          </a:p>
        </p:txBody>
      </p:sp>
      <p:sp>
        <p:nvSpPr>
          <p:cNvPr id="16" name="Rettangolo arrotondato 15"/>
          <p:cNvSpPr/>
          <p:nvPr/>
        </p:nvSpPr>
        <p:spPr>
          <a:xfrm>
            <a:off x="2539913" y="2486624"/>
            <a:ext cx="1639848" cy="12216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TERMINATO</a:t>
            </a:r>
            <a:endParaRPr lang="it-IT" dirty="0"/>
          </a:p>
        </p:txBody>
      </p:sp>
      <p:sp>
        <p:nvSpPr>
          <p:cNvPr id="17" name="Rettangolo arrotondato 16"/>
          <p:cNvSpPr/>
          <p:nvPr/>
        </p:nvSpPr>
        <p:spPr>
          <a:xfrm>
            <a:off x="2539913" y="4204805"/>
            <a:ext cx="1639848" cy="1307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TERMINATO</a:t>
            </a:r>
            <a:endParaRPr lang="it-IT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702789" y="4192476"/>
            <a:ext cx="1639848" cy="1307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PALLONE</a:t>
            </a:r>
          </a:p>
          <a:p>
            <a:pPr algn="ctr"/>
            <a:r>
              <a:rPr lang="it-IT" sz="1400" dirty="0" smtClean="0"/>
              <a:t>ENDOSLEEVE</a:t>
            </a:r>
          </a:p>
          <a:p>
            <a:pPr algn="ctr"/>
            <a:r>
              <a:rPr lang="it-IT" sz="1400" dirty="0" smtClean="0"/>
              <a:t>TORE</a:t>
            </a:r>
          </a:p>
          <a:p>
            <a:pPr algn="ctr"/>
            <a:r>
              <a:rPr lang="it-IT" sz="1400" dirty="0" smtClean="0"/>
              <a:t>POSE</a:t>
            </a:r>
          </a:p>
          <a:p>
            <a:pPr algn="ctr"/>
            <a:r>
              <a:rPr lang="it-IT" sz="1400" dirty="0" smtClean="0"/>
              <a:t>ENDOMINA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363411" y="2754155"/>
            <a:ext cx="3329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L’ESCLUSIONE DI UN APPROCCIO TERAPEUTICO DEVE ESSERE LEGATO A MOTIVI CLINICI NON PERCHE’ MANCA DALLE OPZIONI</a:t>
            </a:r>
          </a:p>
        </p:txBody>
      </p:sp>
    </p:spTree>
    <p:extLst>
      <p:ext uri="{BB962C8B-B14F-4D97-AF65-F5344CB8AC3E}">
        <p14:creationId xmlns:p14="http://schemas.microsoft.com/office/powerpoint/2010/main" val="114360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38308" y="169222"/>
            <a:ext cx="8042276" cy="1336956"/>
          </a:xfrm>
        </p:spPr>
        <p:txBody>
          <a:bodyPr/>
          <a:lstStyle/>
          <a:p>
            <a:r>
              <a:rPr lang="it-IT" sz="3200" dirty="0" smtClean="0"/>
              <a:t>L’IDEALE DELLA PRATICA BARIATRICA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87737" y="1861838"/>
            <a:ext cx="7249853" cy="230832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400" b="1" dirty="0" smtClean="0">
                <a:latin typeface="Arial"/>
                <a:cs typeface="Arial"/>
              </a:rPr>
              <a:t>UNICO CENTRO CHE RACCOLGA VARIE SPECIALISTICHE COINVOLTE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dirty="0" smtClean="0">
                <a:latin typeface="Arial"/>
                <a:cs typeface="Arial"/>
              </a:rPr>
              <a:t>COORDINAMENTO PERIODICO E LAVORO DI SQUADRA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dirty="0" smtClean="0">
                <a:latin typeface="Arial"/>
                <a:cs typeface="Arial"/>
              </a:rPr>
              <a:t>SOVRAPPOSIZIONE DI COMPETENZE E DISCUSSIONE DI OGNI CASO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706969" y="5414558"/>
            <a:ext cx="332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Arial"/>
                <a:cs typeface="Arial"/>
              </a:rPr>
              <a:t>ECCELLENZA</a:t>
            </a:r>
          </a:p>
        </p:txBody>
      </p:sp>
      <p:sp>
        <p:nvSpPr>
          <p:cNvPr id="2" name="Freccia destra con strisce 1"/>
          <p:cNvSpPr/>
          <p:nvPr/>
        </p:nvSpPr>
        <p:spPr>
          <a:xfrm rot="5400000">
            <a:off x="3785204" y="4537068"/>
            <a:ext cx="1072682" cy="567133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74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38308" y="169222"/>
            <a:ext cx="8042276" cy="1336956"/>
          </a:xfrm>
        </p:spPr>
        <p:txBody>
          <a:bodyPr/>
          <a:lstStyle/>
          <a:p>
            <a:r>
              <a:rPr lang="it-IT" sz="3200" dirty="0" smtClean="0"/>
              <a:t>QUANDO L’ENDOBARIATRICA IN UN CENTRO CHIRURGICO BARIATRICO?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38309" y="1861838"/>
            <a:ext cx="7699282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Arial"/>
                <a:cs typeface="Arial"/>
              </a:rPr>
              <a:t>1.  RISCHIO OPERATORIO INACCETTABILE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8309" y="3077949"/>
            <a:ext cx="7699281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Arial"/>
                <a:cs typeface="Arial"/>
              </a:rPr>
              <a:t>2.  INACCESSIBILITA’ ALL’ADDOME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38309" y="5404555"/>
            <a:ext cx="7699282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Arial"/>
                <a:cs typeface="Arial"/>
              </a:rPr>
              <a:t>4.  INDISPONIBILITA’ DEL PAZIENTE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38308" y="4278313"/>
            <a:ext cx="8705691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Arial"/>
                <a:cs typeface="Arial"/>
              </a:rPr>
              <a:t>3.  ALTO SOSPETTO DI CONDIZIONE CONTROINDICANTE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578198" y="2416481"/>
            <a:ext cx="7175876" cy="3945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tx1"/>
                </a:solidFill>
              </a:rPr>
              <a:t>SCOMPENSO CARDIACO; BPCO GRAVE; RECENTI INTERVENTI ONCOLOGICI 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1853895" y="3666161"/>
            <a:ext cx="7175876" cy="3945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tx1"/>
                </a:solidFill>
              </a:rPr>
              <a:t>LAPAROCELE PERMAGNO, MULTIPLI ACCESSI ADDOMINALI OPEN, </a:t>
            </a:r>
            <a:r>
              <a:rPr lang="it-IT" sz="1200" b="1" dirty="0" smtClean="0">
                <a:solidFill>
                  <a:schemeClr val="tx1"/>
                </a:solidFill>
              </a:rPr>
              <a:t>EPATOMEGALIA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402141" y="4854196"/>
            <a:ext cx="7175876" cy="3945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tx1"/>
                </a:solidFill>
              </a:rPr>
              <a:t>DCA ACCERTATI O TERAPIA PSICHIATRICA CON ACCERTAMENTO DIAGNOSTICO DUBBIO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853895" y="6029902"/>
            <a:ext cx="7175876" cy="3945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tx1"/>
                </a:solidFill>
              </a:rPr>
              <a:t>PAZIENTE CHE CERCA UNA SOLUZIONE MENO RISCHIOSA MA CHE ALMENO INIZIA UN PERCORSO (ANCHE FARMACOLOGICO)</a:t>
            </a:r>
            <a:endParaRPr lang="it-IT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16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LE LINEE GUIDA NON POSSONO CODIFICARE GLI AMBITI DI APPLICAZIONE DELLE PROCEDURE ENDOBARIATRICHE</a:t>
            </a:r>
          </a:p>
          <a:p>
            <a:r>
              <a:rPr lang="it-IT" dirty="0" smtClean="0"/>
              <a:t>LE PROCEDURE ENDOBARIATRICHE SONO ESTREMAMENTE LIQUIDE E VOLATILI, TROVANO APPLICAZIONE IN VARI MOMENTI DEL PERCORSO BARIATRICO MA HANNO RISULTATI NON PREVEDIBILI A PRIORI</a:t>
            </a:r>
          </a:p>
          <a:p>
            <a:r>
              <a:rPr lang="it-IT" dirty="0" smtClean="0"/>
              <a:t>IL RISCHIO BASSO E LA REVERSIBILITA’ PERMETTONO UNA APPLICAZIONE AMPIA E COMPLEMENTARE </a:t>
            </a:r>
            <a:r>
              <a:rPr lang="it-IT" smtClean="0"/>
              <a:t>ALLE PROCEDURE BARIATRICHE GIA’ CODIFICATE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86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 ALLORA UNA PIOGGIA DI PALLONI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6" y="1510641"/>
            <a:ext cx="3556000" cy="228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546" y="1510641"/>
            <a:ext cx="3492500" cy="23241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8" y="4010534"/>
            <a:ext cx="3568700" cy="2273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070" y="4010534"/>
            <a:ext cx="3073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0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5852"/>
          <a:stretch/>
        </p:blipFill>
        <p:spPr>
          <a:xfrm>
            <a:off x="896854" y="1604211"/>
            <a:ext cx="3246842" cy="49463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5235"/>
          <a:stretch/>
        </p:blipFill>
        <p:spPr>
          <a:xfrm>
            <a:off x="5118387" y="1604211"/>
            <a:ext cx="2434770" cy="4946315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4623" y="6090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PROBLEMATICHE COMUNI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380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21" y="1503448"/>
            <a:ext cx="6336632" cy="427760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54623" y="6090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MARKETING AGGRESSIVO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343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NUMEROSI TENTATIVI DI RESTRIZIONE GASTRICA PERMANENTE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" y="1674182"/>
            <a:ext cx="7259052" cy="51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9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54623" y="6090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RAGGIUNGIMENTO DI UNO STANDARD DI SICUREZZA E RIPRODUCIBILITA’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3" y="1490579"/>
            <a:ext cx="3200400" cy="254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34" y="1695116"/>
            <a:ext cx="2758950" cy="24357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b="15345"/>
          <a:stretch/>
        </p:blipFill>
        <p:spPr>
          <a:xfrm rot="5400000">
            <a:off x="6505742" y="1562288"/>
            <a:ext cx="2857500" cy="24190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256" y="4618557"/>
            <a:ext cx="5963225" cy="17572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5369" y="3877380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POSE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25979" y="4200546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OVERSTITCH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66168" y="6461932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ENDOMINA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2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484563"/>
            <a:ext cx="2895600" cy="28067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473" y="1911685"/>
            <a:ext cx="4318000" cy="18796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4623" y="6090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LUNGHE DISCUSSIONI SULLA STANDARDIZZAZIONE</a:t>
            </a:r>
            <a:endParaRPr 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366168" y="3831390"/>
            <a:ext cx="412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PATTERN DEI PUNTI</a:t>
            </a:r>
          </a:p>
          <a:p>
            <a:pPr algn="ctr"/>
            <a:r>
              <a:rPr lang="it-IT" dirty="0" smtClean="0">
                <a:latin typeface="Arial"/>
                <a:cs typeface="Arial"/>
              </a:rPr>
              <a:t>TIPO DI PIATTAFORMA</a:t>
            </a:r>
          </a:p>
          <a:p>
            <a:pPr algn="ctr"/>
            <a:r>
              <a:rPr lang="it-IT" dirty="0" smtClean="0">
                <a:latin typeface="Arial"/>
                <a:cs typeface="Arial"/>
              </a:rPr>
              <a:t>PLICATURA DEL FONDO O MENO</a:t>
            </a:r>
          </a:p>
          <a:p>
            <a:pPr algn="ctr"/>
            <a:r>
              <a:rPr lang="it-IT" dirty="0" smtClean="0">
                <a:latin typeface="Arial"/>
                <a:cs typeface="Arial"/>
              </a:rPr>
              <a:t>DISTANZA DAL PILORO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74938" y="503171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DIRE ENDOPLICATURA E’ COME DIRE</a:t>
            </a:r>
          </a:p>
          <a:p>
            <a:r>
              <a:rPr lang="it-IT" sz="3200" b="1" dirty="0" smtClean="0"/>
              <a:t>BYPASS GASTRICO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57371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267378"/>
            <a:ext cx="8042276" cy="829585"/>
          </a:xfrm>
        </p:spPr>
        <p:txBody>
          <a:bodyPr/>
          <a:lstStyle/>
          <a:p>
            <a:r>
              <a:rPr lang="it-IT" sz="3600" dirty="0" smtClean="0"/>
              <a:t>COSA DICONO LE LINEE GUIDA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0029" t="18657" r="19591" b="20591"/>
          <a:stretch/>
        </p:blipFill>
        <p:spPr>
          <a:xfrm>
            <a:off x="1657684" y="1671053"/>
            <a:ext cx="5521158" cy="27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15862</TotalTime>
  <Words>690</Words>
  <Application>Microsoft Macintosh PowerPoint</Application>
  <PresentationFormat>Presentazione su schermo (4:3)</PresentationFormat>
  <Paragraphs>102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Brezza</vt:lpstr>
      <vt:lpstr>ENDOSCOPIA BARIATRICA TRA LINEE GUIDA E REALTA’</vt:lpstr>
      <vt:lpstr>STORIA ENDOSCOPIA BARIATRICA</vt:lpstr>
      <vt:lpstr>DA ALLORA UNA PIOGGIA DI PALLONI</vt:lpstr>
      <vt:lpstr>Presentazione di PowerPoint</vt:lpstr>
      <vt:lpstr>Presentazione di PowerPoint</vt:lpstr>
      <vt:lpstr>NUMEROSI TENTATIVI DI RESTRIZIONE GASTRICA PERMANENTE</vt:lpstr>
      <vt:lpstr>Presentazione di PowerPoint</vt:lpstr>
      <vt:lpstr>Presentazione di PowerPoint</vt:lpstr>
      <vt:lpstr>COSA DICONO LE LINEE GUIDA</vt:lpstr>
      <vt:lpstr>SEZIONE ENDOSCOPIA BARIATRICA</vt:lpstr>
      <vt:lpstr>COME SI GIUSTIFICA LA PROPOSTA DI UNA ENDOPLICATURA IN UN PAZIENTE DIABETICO?</vt:lpstr>
      <vt:lpstr>PRIMA DIVERGENZA CON LA PRATICA CLINICA</vt:lpstr>
      <vt:lpstr>E COME PERDITA DI PESO?</vt:lpstr>
      <vt:lpstr>LINEE GUIDA ALTERNATIVE: NICE GUIDELINES</vt:lpstr>
      <vt:lpstr>HA SENSO UN CONFRONTO ENDOBARIATRICA-BARIATRICA?</vt:lpstr>
      <vt:lpstr>POSSONO CONVIVERE MODI COSI’ DIVERSI DI APPROCCIARE UN PROBLEMA?</vt:lpstr>
      <vt:lpstr>SECONDA DIVERGENZA CON LA PRATICA CLINICA</vt:lpstr>
      <vt:lpstr>IN ALTRE PAROLE</vt:lpstr>
      <vt:lpstr>I FONDATORI VEDEVANO LONTANO</vt:lpstr>
      <vt:lpstr>ETEROGENEITA’ DI RISULTATI</vt:lpstr>
      <vt:lpstr>TERZA DIVERGENZA CON LA PRATICA CLINICA</vt:lpstr>
      <vt:lpstr>Presentazione di PowerPoint</vt:lpstr>
      <vt:lpstr>L’IDEALE DELLA PRATICA BARIATRICA</vt:lpstr>
      <vt:lpstr>QUANDO L’ENDOBARIATRICA IN UN CENTRO CHIRURGICO BARIATRICO?</vt:lpstr>
      <vt:lpstr>CONCLUSIONI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ENDOSCOPIA BARIATRICA TRA LINEE GUIDA E REALTA’</dc:title>
  <dc:creator>Luca Leuratti</dc:creator>
  <cp:lastModifiedBy>Luca Leuratti</cp:lastModifiedBy>
  <cp:revision>23</cp:revision>
  <dcterms:created xsi:type="dcterms:W3CDTF">2025-03-26T15:52:01Z</dcterms:created>
  <dcterms:modified xsi:type="dcterms:W3CDTF">2025-04-06T16:14:30Z</dcterms:modified>
</cp:coreProperties>
</file>